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sldIdLst>
    <p:sldId id="256" r:id="rId2"/>
    <p:sldId id="257" r:id="rId3"/>
    <p:sldId id="258" r:id="rId4"/>
    <p:sldId id="259" r:id="rId5"/>
    <p:sldId id="291" r:id="rId6"/>
    <p:sldId id="284" r:id="rId7"/>
    <p:sldId id="285" r:id="rId8"/>
    <p:sldId id="287" r:id="rId9"/>
    <p:sldId id="261" r:id="rId10"/>
    <p:sldId id="262" r:id="rId11"/>
    <p:sldId id="289" r:id="rId12"/>
    <p:sldId id="288" r:id="rId13"/>
    <p:sldId id="263" r:id="rId14"/>
    <p:sldId id="266" r:id="rId15"/>
    <p:sldId id="267" r:id="rId16"/>
    <p:sldId id="268" r:id="rId17"/>
    <p:sldId id="269" r:id="rId18"/>
    <p:sldId id="271" r:id="rId19"/>
    <p:sldId id="273" r:id="rId20"/>
    <p:sldId id="274" r:id="rId21"/>
    <p:sldId id="277" r:id="rId22"/>
    <p:sldId id="279" r:id="rId23"/>
    <p:sldId id="290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purl.oclc.org/ooxml/drawingml/main" xmlns:r="http://purl.oclc.org/ooxml/officeDocument/relationships" xmlns:p="http://purl.oclc.org/ooxml/presentationml/main">
  <p:cmAuthor id="1" name="Tasneem" initials="T" lastIdx="1" clrIdx="0">
    <p:extLst>
      <p:ext uri="{19B8F6BF-5375-455C-9EA6-DF929625EA0E}">
        <p15:presenceInfo xmlns:p15="http://schemas.microsoft.com/office/powerpoint/2012/main" userId="c6a01eecd6ac1b6f" providerId="Windows Live"/>
      </p:ext>
    </p:extLst>
  </p:cmAuthor>
  <p:cmAuthor id="2" name="Abdulmajid Ali" initials="AA" lastIdx="1" clrIdx="1">
    <p:extLst>
      <p:ext uri="{19B8F6BF-5375-455C-9EA6-DF929625EA0E}">
        <p15:presenceInfo xmlns:p15="http://schemas.microsoft.com/office/powerpoint/2012/main" userId="Abdulmajid Ali" providerId="None"/>
      </p:ext>
    </p:extLst>
  </p:cmAuthor>
</p:cmAuthorLst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6F5"/>
    <a:srgbClr val="C5D9FC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5%" autoAdjust="0"/>
    <p:restoredTop sz="94.66%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commentAuthors" Target="commentAuthors.xml"/><Relationship Id="rId3" Type="http://purl.oclc.org/ooxml/officeDocument/relationships/slide" Target="slides/slide2.xml"/><Relationship Id="rId21" Type="http://purl.oclc.org/ooxml/officeDocument/relationships/slide" Target="slides/slide20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theme" Target="theme/theme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viewProps" Target="viewProps.xml"/><Relationship Id="rId10" Type="http://purl.oclc.org/ooxml/officeDocument/relationships/slide" Target="slides/slide9.xml"/><Relationship Id="rId19" Type="http://purl.oclc.org/ooxml/officeDocument/relationships/slide" Target="slides/slide18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presProps" Target="presProps.xml"/><Relationship Id="rId30" Type="http://purl.oclc.org/ooxml/officeDocument/relationships/tableStyles" Target="tableStyles.xml"/></Relationships>
</file>

<file path=ppt/comments/comment1.xml><?xml version="1.0" encoding="utf-8"?>
<p:cmLst xmlns:a="http://purl.oclc.org/ooxml/drawingml/main" xmlns:r="http://purl.oclc.org/ooxml/officeDocument/relationships" xmlns:p="http://purl.oclc.org/ooxml/presentationml/main">
  <p:cm authorId="1" dt="2021-10-07T09:10:30.63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034B-16ED-4404-BA73-35799F608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844EB-9649-44E2-98A1-4AF60D5B1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8B33A-7153-464A-85EF-02251EA9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AC3D4-AE83-47E3-A41E-234EFA60B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2B250-98B8-4D90-965E-0EB0095C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039759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82A0-5013-4ECE-9B58-8087B477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0FF62-8637-4D00-B0C0-7CAC14672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492A6-775D-4F5B-9064-EEBFA750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253AC-F5B6-4DD7-B6E7-923BEDAA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5A189-9CB4-437D-A37B-3804CD74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36955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CC8D3-D42A-42F6-977F-C4E8257BB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D0A21-D901-4408-9E6C-983974DCA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87D47-D499-4324-A064-F50BCD48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696B2-BFA5-44C9-974E-77208629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C784F-3951-4B15-8C21-F9BD69DB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753983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2622D-6C8C-4D2F-9749-CD4F9594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C3C2-CFEA-469D-8B80-46BDFD610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8C981-E64A-4A78-AF56-8C4EA3FA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94F3C-AE27-4F6F-85B8-13900ABC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19886-D0AF-4A63-9B84-565E4EE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998801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4AAE-7D7E-4C5D-AC89-A9188A8C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F4F30-BA75-4446-9E9E-B746CF47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745FF-806E-49CA-BC93-4C6CF9E3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0ED1D-DDE3-4289-ADFF-5E4E3DB6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75925-A679-4F60-B3F0-8C22727D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269148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8379-D9AF-4D33-A3A0-6B24ADED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D8AE6-9A52-4280-A55B-B05F2404F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6BD1-CA76-4C97-8717-076EC6360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D3E02-97DF-4813-8C04-10C05E30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37DB6-888A-405C-90A3-5FBD80AB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94A8-EDA2-4515-A498-8D4C6D8C8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82209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D73E-6CA4-4FD5-898B-254BA33A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F22A9-3451-4A43-93C7-FB81471C4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BD85A-1823-490E-BCDF-70965040D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D10ED-AD10-4840-AD88-407A8690B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FB6DF-6AB5-4CEC-A155-57DD7CFA2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14115-5BDD-4FC4-9D44-E93ADCBF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68204-239E-4B62-9896-4B2A09C1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2D8BA4-E1D6-4A05-96F6-9571F3D4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203469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7704-8578-4EE7-BE90-C5586195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FD9CF-A69D-4979-8C41-9FABDC71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AD92C-86B4-4428-9019-64A1750B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E189E-A3CB-4EF8-BEF8-1291B224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962381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0E390-D26D-4E9E-9C16-6E473156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ABA4B-22B8-4F3C-BDDB-77C48957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A263C-905D-46A1-BFDE-BC8B209E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559128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A872-A171-4BB9-8EA8-BB5B3D2F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550A-1D38-4CD7-A55E-D22A58B9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7446C-A485-4FCD-9AF6-6010589AC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87793-017C-439C-AF89-72A3312F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DCDD7-0E4F-4B52-BC21-3B4DEDAB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45F4B-C6B3-43B6-9452-DF14E231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78207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61EC-C6B2-430F-AF8D-47986AA1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882DC-1865-447E-9B32-C18A9DDB5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D723C-78C1-408C-B9A3-9A7718B12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A499D-2A75-422B-ABB0-BAB5850F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62178-3187-4422-BB04-9FC21E20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1570A-E06C-4DC1-8F5B-A7BA8E45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5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96608-FA5B-47B4-8EF5-8DC9C49B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35413-4424-424B-B296-D6B9D31FC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D625D-7958-4486-AD27-845376300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D9C0F80F-278D-46EC-970A-448D62992A76}" type="datetimeFigureOut">
              <a:rPr lang="en-GB" smtClean="0"/>
              <a:t>12/10/2021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B09EB-5694-4849-A630-58536918B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3AF7-5A69-4402-A3EE-360B18FAD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84FF3603-1AE7-4F85-AB87-760049EEDD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52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6.png"/><Relationship Id="rId2" Type="http://purl.oclc.org/ooxml/officeDocument/relationships/image" Target="../media/image2.jpeg"/><Relationship Id="rId1" Type="http://purl.oclc.org/ooxml/officeDocument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image" Target="../media/image2.jpeg"/><Relationship Id="rId1" Type="http://purl.oclc.org/ooxml/officeDocument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image" Target="../media/image2.jpeg"/><Relationship Id="rId1" Type="http://purl.oclc.org/ooxml/officeDocument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9.pn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purl.oclc.org/ooxml/officeDocument/relationships/image" Target="../media/image10.jpe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11.jpe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12.png"/><Relationship Id="rId2" Type="http://purl.oclc.org/ooxml/officeDocument/relationships/image" Target="../media/image2.jpeg"/><Relationship Id="rId1" Type="http://purl.oclc.org/ooxml/officeDocument/relationships/slideLayout" Target="../slideLayouts/slideLayout2.xml"/><Relationship Id="rId4" Type="http://purl.oclc.org/ooxml/officeDocument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14.pn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15.png"/><Relationship Id="rId2" Type="http://purl.oclc.org/ooxml/officeDocument/relationships/image" Target="../media/image2.jpeg"/><Relationship Id="rId1" Type="http://purl.oclc.org/ooxml/officeDocument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3.jpeg"/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image" Target="../media/image2.jpeg"/><Relationship Id="rId1" Type="http://purl.oclc.org/ooxml/officeDocument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4.png"/><Relationship Id="rId2" Type="http://purl.oclc.org/ooxml/officeDocument/relationships/image" Target="../media/image2.jpeg"/><Relationship Id="rId1" Type="http://purl.oclc.org/ooxml/officeDocument/relationships/slideLayout" Target="../slideLayouts/slideLayout7.xml"/><Relationship Id="rId5" Type="http://purl.oclc.org/ooxml/officeDocument/relationships/comments" Target="../comments/comment1.xml"/><Relationship Id="rId4" Type="http://purl.oclc.org/ooxml/officeDocument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image" Target="../media/image1.jpeg"/><Relationship Id="rId1" Type="http://purl.oclc.org/ooxml/officeDocument/relationships/slideLayout" Target="../slideLayouts/slideLayout2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1D34D26-5735-E44C-BF35-457E7BD13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66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1E55B-540D-4491-9F51-4130788E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015" y="2830146"/>
            <a:ext cx="7197969" cy="1197707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chemeClr val="accent3">
                    <a:lumMod val="75%"/>
                  </a:schemeClr>
                </a:solidFill>
                <a:latin typeface="Google Sans" panose="020B0503030502040204" pitchFamily="34" charset="0"/>
                <a:ea typeface="Source Sans Pro Black" panose="02000000000000000000" pitchFamily="2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939565195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1AC5A451-E418-B249-BDC5-EE98DE5D5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1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8A1CC2-731D-4318-8ABB-D3804375541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9351" y="1964429"/>
            <a:ext cx="4324530" cy="33097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3200" dirty="0">
              <a:latin typeface="Source Sans Pro Black" panose="020B0503030403020204" pitchFamily="34" charset="0"/>
              <a:ea typeface="Source Sans Pro Black" panose="020B0503030403020204" pitchFamily="34" charset="0"/>
            </a:endParaRPr>
          </a:p>
          <a:p>
            <a:pPr marL="0" indent="0">
              <a:buNone/>
            </a:pPr>
            <a:r>
              <a:rPr lang="en-GB" sz="3200" b="1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• Insurance: </a:t>
            </a:r>
            <a:r>
              <a:rPr lang="en-GB" sz="32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Classify claims images into different categories.</a:t>
            </a:r>
          </a:p>
          <a:p>
            <a:pPr marL="0" indent="0">
              <a:buNone/>
            </a:pPr>
            <a:endParaRPr lang="en-GB" sz="3200" dirty="0">
              <a:latin typeface="Source Sans Pro Black" panose="020B0503030403020204" pitchFamily="34" charset="0"/>
              <a:ea typeface="Source Sans Pro Black" panose="020B0503030403020204" pitchFamily="34" charset="0"/>
            </a:endParaRPr>
          </a:p>
          <a:p>
            <a:pPr marL="0" indent="0">
              <a:buNone/>
            </a:pPr>
            <a:endParaRPr lang="en-GB" sz="3200" dirty="0">
              <a:latin typeface="Source Sans Pro Black" panose="020B0503030403020204" pitchFamily="34" charset="0"/>
              <a:ea typeface="Source Sans Pro Black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9C919-04C7-48BE-84BC-055C7E862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9678"/>
            <a:ext cx="4966649" cy="30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24133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ED06C75-7580-F347-A288-D85B90F45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66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175472-AEAE-406D-8F77-5CC425EDC2BC}"/>
              </a:ext>
            </a:extLst>
          </p:cNvPr>
          <p:cNvSpPr txBox="1"/>
          <p:nvPr/>
        </p:nvSpPr>
        <p:spPr>
          <a:xfrm flipH="1">
            <a:off x="6556533" y="2094355"/>
            <a:ext cx="43683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3200" b="1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• Social commerce: </a:t>
            </a:r>
            <a:r>
              <a:rPr lang="en-GB" sz="32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Use an image of a product to find similar products for sale.</a:t>
            </a:r>
            <a:endParaRPr lang="en-SD" sz="3200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565CA-11D4-4B37-B38D-BE17F0AD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37" y="2094355"/>
            <a:ext cx="4368331" cy="266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66301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93A619E-0042-5F4A-86D6-BC1D5731E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66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2B69-3C5B-45C7-96BC-C4DC571344D6}"/>
              </a:ext>
            </a:extLst>
          </p:cNvPr>
          <p:cNvSpPr txBox="1"/>
          <p:nvPr/>
        </p:nvSpPr>
        <p:spPr>
          <a:xfrm>
            <a:off x="1477450" y="4388998"/>
            <a:ext cx="9236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3200" b="1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•</a:t>
            </a:r>
            <a:r>
              <a:rPr lang="en-GB" sz="3200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 </a:t>
            </a:r>
            <a:r>
              <a:rPr lang="en-GB" sz="3200" b="1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Automotive industry: </a:t>
            </a:r>
            <a:r>
              <a:rPr lang="en-GB" sz="32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Object detection for safety.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675DB-09D1-45CD-B32B-FC7625F35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11" y="1124920"/>
            <a:ext cx="4642977" cy="272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53965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7D178B6-FE26-3744-89F2-D47F1EBA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669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F270F-74CD-460E-B88D-65A324997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21" y="689980"/>
            <a:ext cx="5868580" cy="330368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9A5770-0372-46C7-9A87-4C0E069B9DC4}"/>
              </a:ext>
            </a:extLst>
          </p:cNvPr>
          <p:cNvSpPr txBox="1"/>
          <p:nvPr/>
        </p:nvSpPr>
        <p:spPr>
          <a:xfrm>
            <a:off x="1819263" y="4347034"/>
            <a:ext cx="8553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3200" b="1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•</a:t>
            </a:r>
            <a:r>
              <a:rPr lang="en-GB" sz="3200" b="1" dirty="0">
                <a:solidFill>
                  <a:srgbClr val="00B0F0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 </a:t>
            </a:r>
            <a:r>
              <a:rPr lang="en-GB" sz="3200" b="1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Medical image processing:</a:t>
            </a:r>
            <a:r>
              <a:rPr lang="en-GB" sz="3200" b="1" dirty="0">
                <a:solidFill>
                  <a:srgbClr val="00B0F0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 </a:t>
            </a:r>
            <a:r>
              <a:rPr lang="en-GB" sz="32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Detect tumors</a:t>
            </a:r>
            <a:r>
              <a:rPr lang="en-GB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327008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A44EC5-ED95-D348-8A2D-A8CA4A75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" y="-1"/>
            <a:ext cx="1219166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D26997-AAF9-4EB3-B81D-FE68EF3D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30" y="3003581"/>
            <a:ext cx="5364432" cy="8508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1">
                    <a:lumMod val="60%"/>
                    <a:lumOff val="40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Computer Vision Tools</a:t>
            </a:r>
          </a:p>
        </p:txBody>
      </p:sp>
    </p:spTree>
    <p:extLst>
      <p:ext uri="{BB962C8B-B14F-4D97-AF65-F5344CB8AC3E}">
        <p14:creationId xmlns:p14="http://schemas.microsoft.com/office/powerpoint/2010/main" val="4227041558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47B4987-4C85-2F40-B6BD-99F31F41C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6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BAD119-19F2-4B1A-BE80-78CD8AF1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795" y="3041252"/>
            <a:ext cx="4509283" cy="27342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Scikit-image</a:t>
            </a:r>
            <a:r>
              <a:rPr lang="en-GB" sz="2000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is a collection of algorithms for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image processing.</a:t>
            </a:r>
            <a:endParaRPr lang="en-GB" sz="2000" b="1" dirty="0">
              <a:solidFill>
                <a:schemeClr val="accent1">
                  <a:lumMod val="75%"/>
                </a:schemeClr>
              </a:solidFill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A8F5E-8032-A340-8EEC-233FD4A5DE66}"/>
              </a:ext>
            </a:extLst>
          </p:cNvPr>
          <p:cNvSpPr txBox="1"/>
          <p:nvPr/>
        </p:nvSpPr>
        <p:spPr>
          <a:xfrm>
            <a:off x="1289795" y="1126183"/>
            <a:ext cx="4282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OpenCV:</a:t>
            </a:r>
            <a:r>
              <a:rPr lang="en-GB" sz="2000" dirty="0">
                <a:solidFill>
                  <a:schemeClr val="accent1">
                    <a:lumMod val="75%"/>
                  </a:schemeClr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offers all kinds of algorithms from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basic image processing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to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advanced computer vision.</a:t>
            </a:r>
            <a:endParaRPr lang="en-US" sz="2000" b="1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19470-5BC9-234E-877A-9F23761DABE9}"/>
              </a:ext>
            </a:extLst>
          </p:cNvPr>
          <p:cNvSpPr txBox="1"/>
          <p:nvPr/>
        </p:nvSpPr>
        <p:spPr>
          <a:xfrm>
            <a:off x="6095832" y="2225644"/>
            <a:ext cx="45092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PyTorchCV:</a:t>
            </a:r>
            <a:r>
              <a:rPr lang="en-GB" sz="2000">
                <a:solidFill>
                  <a:schemeClr val="accent1">
                    <a:lumMod val="75%"/>
                  </a:schemeClr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</a:t>
            </a:r>
            <a:r>
              <a:rPr lang="en-US" sz="2000" b="0" i="0">
                <a:solidFill>
                  <a:srgbClr val="202124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is an open source machine learning library used primarily for applications such as </a:t>
            </a:r>
            <a:r>
              <a:rPr lang="en-US" sz="2000" b="1" i="0">
                <a:solidFill>
                  <a:srgbClr val="202124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computer vision</a:t>
            </a:r>
            <a:r>
              <a:rPr lang="en-US" sz="2000" b="0" i="0">
                <a:solidFill>
                  <a:srgbClr val="202124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and </a:t>
            </a:r>
            <a:r>
              <a:rPr lang="en-US" sz="2000" b="1" i="0">
                <a:solidFill>
                  <a:srgbClr val="202124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natural language processing.</a:t>
            </a:r>
            <a:r>
              <a:rPr lang="en-US" sz="2000" b="1" i="0">
                <a:solidFill>
                  <a:srgbClr val="202124"/>
                </a:solidFill>
                <a:effectLst/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 </a:t>
            </a:r>
            <a:endParaRPr lang="en-US" sz="2000" b="1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63159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08BA79-5139-7240-871F-8C72C61E9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1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7A023F-FC8E-4623-B5BA-4B107561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29" y="3003581"/>
            <a:ext cx="5981847" cy="850838"/>
          </a:xfrm>
        </p:spPr>
        <p:txBody>
          <a:bodyPr>
            <a:normAutofit fontScale="90%"/>
          </a:bodyPr>
          <a:lstStyle/>
          <a:p>
            <a:r>
              <a:rPr lang="en-GB" sz="3600" b="1" dirty="0">
                <a:solidFill>
                  <a:schemeClr val="accent1">
                    <a:lumMod val="60%"/>
                    <a:lumOff val="40%"/>
                  </a:schemeClr>
                </a:solidFill>
                <a:latin typeface="Google Sans" panose="020B0503030502040204" pitchFamily="34" charset="0"/>
                <a:ea typeface="Source Sans Pro Black" panose="020B0503030403020204" pitchFamily="34" charset="0"/>
              </a:rPr>
              <a:t>Computer Vision Use Cases</a:t>
            </a:r>
          </a:p>
        </p:txBody>
      </p:sp>
    </p:spTree>
    <p:extLst>
      <p:ext uri="{BB962C8B-B14F-4D97-AF65-F5344CB8AC3E}">
        <p14:creationId xmlns:p14="http://schemas.microsoft.com/office/powerpoint/2010/main" val="150894544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E20E3D7-0624-AA4A-BC10-1988DD512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66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37FE0-A9AD-47AF-9744-7030F1D1E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33" y="2917805"/>
            <a:ext cx="3870141" cy="1288748"/>
          </a:xfrm>
        </p:spPr>
        <p:txBody>
          <a:bodyPr>
            <a:noAutofit/>
          </a:bodyPr>
          <a:lstStyle/>
          <a:p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Taking </a:t>
            </a:r>
            <a:r>
              <a:rPr lang="en-GB" sz="20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 photo and applying effects by using </a:t>
            </a:r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your smartphone.</a:t>
            </a:r>
            <a:endParaRPr lang="en-GB" sz="2000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  <a:p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Tagging </a:t>
            </a:r>
            <a:r>
              <a:rPr lang="en-GB" sz="20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friends on social media.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03937-89AF-6046-A6E7-4B6BCBFFB008}"/>
              </a:ext>
            </a:extLst>
          </p:cNvPr>
          <p:cNvSpPr txBox="1"/>
          <p:nvPr/>
        </p:nvSpPr>
        <p:spPr>
          <a:xfrm>
            <a:off x="1004916" y="1051990"/>
            <a:ext cx="5372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Facial recognition: </a:t>
            </a:r>
          </a:p>
          <a:p>
            <a:r>
              <a:rPr lang="en-GB" sz="28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We use facial recognition daily.</a:t>
            </a:r>
            <a:endParaRPr lang="en-US" sz="280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4B194CE-E073-4F4B-82AD-95BC837ED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19" y="2399159"/>
            <a:ext cx="4594648" cy="23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2040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F14A0A2-1CFE-6246-B7E5-2EE202EBD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66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7CFBC-861F-4D04-B198-1EB9580D4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01" y="492541"/>
            <a:ext cx="5003220" cy="2824206"/>
          </a:xfrm>
        </p:spPr>
        <p:txBody>
          <a:bodyPr>
            <a:normAutofit/>
          </a:bodyPr>
          <a:lstStyle/>
          <a:p>
            <a:pPr>
              <a:lnSpc>
                <a:spcPct val="150%"/>
              </a:lnSpc>
            </a:pPr>
            <a:r>
              <a:rPr lang="en-GB" sz="3200" b="1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 Augmented </a:t>
            </a:r>
            <a:r>
              <a:rPr lang="en-GB" sz="3200" b="1" dirty="0">
                <a:solidFill>
                  <a:schemeClr val="accent1">
                    <a:lumMod val="75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reality: </a:t>
            </a:r>
          </a:p>
          <a:p>
            <a:pPr marL="0" indent="0">
              <a:buNone/>
            </a:pPr>
            <a:r>
              <a:rPr lang="en-GB" sz="24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Manipulation and addition of a </a:t>
            </a:r>
            <a:r>
              <a:rPr lang="en-GB" sz="2400" b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system-generated image </a:t>
            </a:r>
            <a:r>
              <a:rPr lang="en-GB" sz="24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(3D or 2D) as an overlay of a user’s view. 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2EAC8-D89F-DD4C-913F-B7F7EDB8A22A}"/>
              </a:ext>
            </a:extLst>
          </p:cNvPr>
          <p:cNvSpPr txBox="1"/>
          <p:nvPr/>
        </p:nvSpPr>
        <p:spPr>
          <a:xfrm>
            <a:off x="1126184" y="2668988"/>
            <a:ext cx="40275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Examples: </a:t>
            </a:r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Google Glass, emoji filters in some mobile apps, and Pokémon Go.</a:t>
            </a:r>
          </a:p>
          <a:p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Mobile shopping applications will give in-store shoppers </a:t>
            </a:r>
            <a:r>
              <a:rPr lang="en-GB" sz="2000" b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instant product details</a:t>
            </a:r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and </a:t>
            </a:r>
            <a:r>
              <a:rPr lang="en-GB" sz="2000" b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promotions</a:t>
            </a:r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through their mobile devices.</a:t>
            </a:r>
            <a:endParaRPr lang="en-US" sz="200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551B8DE-4070-7542-BA2C-21998F134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776" y="1462159"/>
            <a:ext cx="5184213" cy="32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41791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14795BF-6E53-EA4B-ACC4-1D15C029C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" y="0"/>
            <a:ext cx="1219166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861479-21E6-4247-8781-A19DF3C34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30" y="3003581"/>
            <a:ext cx="5364432" cy="8508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1">
                    <a:lumMod val="60%"/>
                    <a:lumOff val="40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Image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877241824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946F594-C342-A346-B8AD-D14D814D2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91"/>
            <a:ext cx="12191831" cy="6858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6CE06-B615-4935-9E65-FEB85120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08" y="430116"/>
            <a:ext cx="6252688" cy="101802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4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What is Computer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2B51A-CD2B-412F-9F68-749FFD892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12" y="4198931"/>
            <a:ext cx="5104388" cy="1018020"/>
          </a:xfrm>
        </p:spPr>
        <p:txBody>
          <a:bodyPr>
            <a:noAutofit/>
          </a:bodyPr>
          <a:lstStyle/>
          <a:p>
            <a:r>
              <a:rPr lang="en-GB" sz="18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It </a:t>
            </a:r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uses various machine learning and deep learning </a:t>
            </a:r>
            <a:r>
              <a:rPr lang="en-GB" sz="1800" b="1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algorithms</a:t>
            </a:r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to analyze images for </a:t>
            </a:r>
            <a:r>
              <a:rPr lang="en-GB" sz="1800" b="1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scenes, objects, faces,</a:t>
            </a:r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and other content in videos, photos, and pictures in general.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49251-71D9-6F40-9D4E-753E19F5066A}"/>
              </a:ext>
            </a:extLst>
          </p:cNvPr>
          <p:cNvSpPr txBox="1"/>
          <p:nvPr/>
        </p:nvSpPr>
        <p:spPr>
          <a:xfrm>
            <a:off x="909808" y="1539863"/>
            <a:ext cx="4825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Computer vision is a branch of science that is concerned  with processing</a:t>
            </a:r>
            <a:r>
              <a:rPr lang="en-GB" b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images to extract, analyze, and understand useful information from a single image or image sequence. </a:t>
            </a:r>
            <a:endParaRPr lang="en-US" b="1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D71BB-215B-2949-8367-9285867ECD95}"/>
              </a:ext>
            </a:extLst>
          </p:cNvPr>
          <p:cNvSpPr txBox="1"/>
          <p:nvPr/>
        </p:nvSpPr>
        <p:spPr>
          <a:xfrm>
            <a:off x="6626217" y="2771875"/>
            <a:ext cx="4635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The main purpose of using computer vision technology in ML and AI </a:t>
            </a:r>
            <a:r>
              <a:rPr lang="en-US" b="1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is to create a model that can work itself without human intervention,</a:t>
            </a:r>
            <a:r>
              <a:rPr lang="en-US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</a:t>
            </a:r>
            <a:r>
              <a:rPr lang="en-GB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</a:t>
            </a:r>
            <a:r>
              <a:rPr lang="en-GB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t aims at simulating the human visual system.</a:t>
            </a:r>
            <a:endParaRPr lang="en-US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6356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48A9657-B3B9-DA4D-A6EB-6D0C3856B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66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33EDDA-4506-4A1A-8F8A-C78253CD6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02" y="2858034"/>
            <a:ext cx="4686913" cy="25501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800" dirty="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  <a:p>
            <a:r>
              <a:rPr lang="en-GB" sz="1800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Example of grayscale representation:</a:t>
            </a:r>
          </a:p>
          <a:p>
            <a:pPr marL="1428750" lvl="2" indent="-514350">
              <a:buFont typeface="+mj-lt"/>
              <a:buAutoNum type="arabicPeriod"/>
            </a:pPr>
            <a:endParaRPr lang="en-GB" sz="180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GB" sz="18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Image </a:t>
            </a:r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is black and white with shades of gray in between.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GB" sz="18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Pixel </a:t>
            </a:r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intensity is a number between 0</a:t>
            </a:r>
            <a:r>
              <a:rPr lang="en-GB" sz="1800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(black) </a:t>
            </a:r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and 255</a:t>
            </a:r>
            <a:r>
              <a:rPr lang="en-GB" sz="1800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(white).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6023A-0BB3-A146-B590-61F9F62432FF}"/>
              </a:ext>
            </a:extLst>
          </p:cNvPr>
          <p:cNvSpPr txBox="1"/>
          <p:nvPr/>
        </p:nvSpPr>
        <p:spPr>
          <a:xfrm>
            <a:off x="994002" y="1149796"/>
            <a:ext cx="389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Images are stored as a </a:t>
            </a:r>
            <a:r>
              <a:rPr lang="en-GB" sz="1800" b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2D array of pixels</a:t>
            </a:r>
            <a:r>
              <a:rPr lang="en-GB" sz="18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on computers.</a:t>
            </a:r>
            <a:endParaRPr lang="en-US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AAED4-EEC4-4A43-9EED-0F0D8AEA94A1}"/>
              </a:ext>
            </a:extLst>
          </p:cNvPr>
          <p:cNvSpPr txBox="1"/>
          <p:nvPr/>
        </p:nvSpPr>
        <p:spPr>
          <a:xfrm>
            <a:off x="994002" y="2123815"/>
            <a:ext cx="365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Each pixel has a certain value representing its </a:t>
            </a:r>
            <a:r>
              <a:rPr lang="en-GB" sz="1800" b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intensity</a:t>
            </a:r>
            <a:r>
              <a:rPr lang="en-GB" sz="18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  <a:endParaRPr lang="en-US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675005-1603-8E46-86AD-BDE2CB4A0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98" y="-2984930"/>
            <a:ext cx="5537950" cy="232352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C60A681-245B-304B-9A64-B8EA8162C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915" y="2002344"/>
            <a:ext cx="5605596" cy="23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65606"/>
      </p:ext>
    </p:extLst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87D305-68C0-D643-8F42-7BA8A3C96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66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402C-D00B-4D7D-8BF1-0752C1A95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113" y="1545209"/>
            <a:ext cx="4642666" cy="3508533"/>
          </a:xfrm>
        </p:spPr>
        <p:txBody>
          <a:bodyPr>
            <a:normAutofit/>
          </a:bodyPr>
          <a:lstStyle/>
          <a:p>
            <a:pPr marL="0" indent="0">
              <a:lnSpc>
                <a:spcPct val="200%"/>
              </a:lnSpc>
              <a:buNone/>
            </a:pPr>
            <a:endParaRPr lang="en-GB" sz="2000" dirty="0">
              <a:solidFill>
                <a:schemeClr val="accent5">
                  <a:lumMod val="75%"/>
                </a:schemeClr>
              </a:solidFill>
              <a:latin typeface="+mj-lt"/>
            </a:endParaRPr>
          </a:p>
          <a:p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The </a:t>
            </a:r>
            <a:r>
              <a:rPr lang="en-GB" sz="20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pixel color is represented as a mix of </a:t>
            </a:r>
            <a:r>
              <a:rPr lang="en-GB" sz="2000" b="1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Red</a:t>
            </a:r>
            <a:r>
              <a:rPr lang="en-GB" sz="20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, </a:t>
            </a:r>
            <a:r>
              <a:rPr lang="en-GB" sz="2000" b="1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Green</a:t>
            </a:r>
            <a:r>
              <a:rPr lang="en-GB" sz="20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, and </a:t>
            </a:r>
            <a:r>
              <a:rPr lang="en-GB" sz="2000" b="1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Blue</a:t>
            </a:r>
            <a:r>
              <a:rPr lang="en-GB" sz="20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  <a:p>
            <a:endParaRPr lang="en-GB" sz="2000" dirty="0"/>
          </a:p>
          <a:p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The </a:t>
            </a:r>
            <a:r>
              <a:rPr lang="en-GB" sz="20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pixel intensity becomes three 2D arrays or one 2D array, where each entry is </a:t>
            </a:r>
            <a:r>
              <a:rPr lang="en-GB" sz="2000" b="1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an object containing the 3 color values of RGB.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629CB-6CD6-F540-B933-0DEFFF7F6210}"/>
              </a:ext>
            </a:extLst>
          </p:cNvPr>
          <p:cNvSpPr txBox="1"/>
          <p:nvPr/>
        </p:nvSpPr>
        <p:spPr>
          <a:xfrm>
            <a:off x="998930" y="853501"/>
            <a:ext cx="5890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b="1" dirty="0">
                <a:solidFill>
                  <a:srgbClr val="4286F5"/>
                </a:solidFill>
                <a:latin typeface="Google Sans" panose="020B0503030502040204" pitchFamily="34" charset="0"/>
                <a:ea typeface="Source Sans Pro Black" panose="020B0503030403020204" pitchFamily="34" charset="0"/>
              </a:rPr>
              <a:t>Example of </a:t>
            </a:r>
            <a:r>
              <a:rPr lang="en-GB" sz="2800" b="1" dirty="0" err="1">
                <a:solidFill>
                  <a:srgbClr val="4286F5"/>
                </a:solidFill>
                <a:latin typeface="Google Sans" panose="020B0503030502040204" pitchFamily="34" charset="0"/>
                <a:ea typeface="Source Sans Pro Black" panose="020B0503030403020204" pitchFamily="34" charset="0"/>
              </a:rPr>
              <a:t>color</a:t>
            </a:r>
            <a:r>
              <a:rPr lang="en-GB" sz="2800" b="1" dirty="0">
                <a:solidFill>
                  <a:srgbClr val="4286F5"/>
                </a:solidFill>
                <a:latin typeface="Google Sans" panose="020B0503030502040204" pitchFamily="34" charset="0"/>
                <a:ea typeface="Source Sans Pro Black" panose="020B0503030403020204" pitchFamily="34" charset="0"/>
              </a:rPr>
              <a:t> representation:</a:t>
            </a:r>
            <a:endParaRPr lang="en-US" sz="2800" b="1" dirty="0">
              <a:solidFill>
                <a:srgbClr val="4286F5"/>
              </a:solidFill>
              <a:latin typeface="Google Sans" panose="020B0503030502040204" pitchFamily="34" charset="0"/>
              <a:ea typeface="Source Sans Pro Black" panose="020B0503030403020204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2B6D380-92E0-644A-A9EB-B173EE669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77" y="1883584"/>
            <a:ext cx="5274743" cy="28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3922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592CD02-2A83-F64E-B321-69E32FE40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67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14CBAB0-B06A-4AD7-A884-165C46A2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30" y="3003581"/>
            <a:ext cx="5364432" cy="850838"/>
          </a:xfrm>
        </p:spPr>
        <p:txBody>
          <a:bodyPr>
            <a:normAutofit fontScale="90%"/>
          </a:bodyPr>
          <a:lstStyle/>
          <a:p>
            <a:r>
              <a:rPr lang="en-GB" sz="3600" dirty="0">
                <a:solidFill>
                  <a:schemeClr val="accent1">
                    <a:lumMod val="60%"/>
                    <a:lumOff val="40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Computer Vision Pipeline</a:t>
            </a:r>
          </a:p>
        </p:txBody>
      </p:sp>
    </p:spTree>
    <p:extLst>
      <p:ext uri="{BB962C8B-B14F-4D97-AF65-F5344CB8AC3E}">
        <p14:creationId xmlns:p14="http://schemas.microsoft.com/office/powerpoint/2010/main" val="2065269119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AFEDA3F-04DF-D14E-BE19-05A3EB691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672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9D0FCD-9883-44F5-94C3-4204EDC05D4C}"/>
              </a:ext>
            </a:extLst>
          </p:cNvPr>
          <p:cNvSpPr txBox="1"/>
          <p:nvPr/>
        </p:nvSpPr>
        <p:spPr>
          <a:xfrm>
            <a:off x="2396034" y="1488479"/>
            <a:ext cx="7127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It is a </a:t>
            </a:r>
            <a:r>
              <a:rPr lang="en-US" sz="2000" b="0" i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sequence </a:t>
            </a:r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of distinct steps to </a:t>
            </a:r>
            <a:r>
              <a:rPr lang="en-US" sz="2000" b="1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process</a:t>
            </a:r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and </a:t>
            </a:r>
            <a:r>
              <a:rPr lang="en-US" sz="2000" b="1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analyze image </a:t>
            </a:r>
            <a:r>
              <a:rPr lang="en-US" sz="2000" b="1" i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data</a:t>
            </a:r>
            <a:r>
              <a:rPr lang="en-US" sz="2000" b="0" i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  <a:r>
              <a:rPr lang="en-GB" sz="2000" dirty="0">
                <a:solidFill>
                  <a:srgbClr val="373D4B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</a:t>
            </a:r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Here </a:t>
            </a:r>
            <a:r>
              <a:rPr lang="en-GB" sz="20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is a conventional visual pattern </a:t>
            </a:r>
            <a:r>
              <a:rPr lang="en-GB" sz="20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recognition pipeline:</a:t>
            </a:r>
            <a:endParaRPr lang="en-SD" sz="2000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58135-B80F-41F2-B220-2D380E882912}"/>
              </a:ext>
            </a:extLst>
          </p:cNvPr>
          <p:cNvSpPr txBox="1"/>
          <p:nvPr/>
        </p:nvSpPr>
        <p:spPr>
          <a:xfrm>
            <a:off x="719437" y="872484"/>
            <a:ext cx="8269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286F5"/>
                </a:solidFill>
                <a:latin typeface="Google Sans" panose="020B0503030502040204" pitchFamily="34" charset="0"/>
                <a:ea typeface="Source Sans Pro Black" panose="020B0503030403020204" pitchFamily="34" charset="0"/>
              </a:rPr>
              <a:t>What is computer vision pipeline?</a:t>
            </a:r>
            <a:endParaRPr lang="en-SD" sz="2800" b="1" dirty="0">
              <a:solidFill>
                <a:srgbClr val="4286F5"/>
              </a:solidFill>
              <a:latin typeface="Google Sans" panose="020B0503030502040204" pitchFamily="34" charset="0"/>
              <a:ea typeface="Source Sans Pro Black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A0FE8-0904-4386-9571-67E4406C0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01" y="2489634"/>
            <a:ext cx="8243670" cy="27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60492"/>
      </p:ext>
    </p:extLst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434205D-E8E4-2444-94F3-55D9D7667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6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B5F82-2120-4D9C-95E6-D87C60E6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solidFill>
                  <a:srgbClr val="4286F5"/>
                </a:solidFill>
                <a:latin typeface="Google Sans" panose="020B0503030502040204" pitchFamily="34" charset="0"/>
                <a:ea typeface="Source Sans Pro SemiBold" panose="020B0503030403020204" pitchFamily="34" charset="0"/>
              </a:rPr>
              <a:t>How images flow through computer vision pipeline: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5BE3-2774-4D6D-8D91-E0FFC9DF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287462" cy="5245977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 A computer receives visual</a:t>
            </a:r>
            <a:r>
              <a:rPr lang="en-US" sz="2000" i="0" dirty="0">
                <a:solidFill>
                  <a:srgbClr val="373D4B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 </a:t>
            </a:r>
            <a:r>
              <a:rPr lang="en-US" sz="2000" b="1" i="0" dirty="0">
                <a:solidFill>
                  <a:srgbClr val="373D4B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input</a:t>
            </a:r>
            <a:r>
              <a:rPr lang="en-US" sz="2000" i="0" dirty="0">
                <a:solidFill>
                  <a:srgbClr val="373D4B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 </a:t>
            </a:r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from an imaging device like a camera.</a:t>
            </a:r>
            <a:endParaRPr lang="en-US" sz="2000" dirty="0">
              <a:solidFill>
                <a:srgbClr val="373D4B"/>
              </a:solidFill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  <a:p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Each image is sent through some </a:t>
            </a:r>
            <a:r>
              <a:rPr lang="en-US" sz="2000" b="1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pre-processing</a:t>
            </a:r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 steps whose purpose is to standardize each image.</a:t>
            </a:r>
            <a:endParaRPr lang="en-US" sz="2000" dirty="0">
              <a:solidFill>
                <a:srgbClr val="373D4B"/>
              </a:solidFill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  <a:p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Then we </a:t>
            </a:r>
            <a:r>
              <a:rPr lang="en-US" sz="2000" b="1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extract features</a:t>
            </a:r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 Features are what help us define certain objects, and they’re usually information about object shape or color. </a:t>
            </a:r>
          </a:p>
          <a:p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Finally, these features are fed into a</a:t>
            </a:r>
            <a:r>
              <a:rPr lang="en-US" sz="200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 </a:t>
            </a:r>
            <a:r>
              <a:rPr lang="en-US" sz="2000" b="1" dirty="0">
                <a:solidFill>
                  <a:srgbClr val="373D4B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ML model</a:t>
            </a:r>
            <a:r>
              <a:rPr lang="en-US" sz="2000" dirty="0">
                <a:solidFill>
                  <a:srgbClr val="373D4B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(e.g. </a:t>
            </a:r>
            <a:r>
              <a:rPr lang="en-US" sz="200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classification model</a:t>
            </a:r>
            <a:r>
              <a:rPr lang="en-US" sz="2000" dirty="0">
                <a:solidFill>
                  <a:srgbClr val="373D4B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),</a:t>
            </a:r>
            <a:r>
              <a:rPr lang="en-US" sz="2000" b="1" dirty="0">
                <a:solidFill>
                  <a:srgbClr val="373D4B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</a:t>
            </a:r>
            <a:r>
              <a:rPr lang="en-US" sz="2000" dirty="0">
                <a:solidFill>
                  <a:srgbClr val="373D4B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</a:rPr>
              <a:t>t</a:t>
            </a:r>
            <a:r>
              <a:rPr lang="en-US" sz="2000" b="0" i="0" dirty="0">
                <a:solidFill>
                  <a:srgbClr val="373D4B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his step looks at the features vector from the previous step and predicts the class of the image.</a:t>
            </a:r>
            <a:endParaRPr lang="en-GB" sz="2000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271407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486DB2C-A767-D947-9558-C4231C228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6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B4649-FAB5-4ED6-90A9-9E4D221E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30" y="3003581"/>
            <a:ext cx="5364432" cy="8508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accent1">
                    <a:lumMod val="60%"/>
                    <a:lumOff val="40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Computer vision History</a:t>
            </a:r>
          </a:p>
        </p:txBody>
      </p:sp>
    </p:spTree>
    <p:extLst>
      <p:ext uri="{BB962C8B-B14F-4D97-AF65-F5344CB8AC3E}">
        <p14:creationId xmlns:p14="http://schemas.microsoft.com/office/powerpoint/2010/main" val="621988946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69680F-B8E3-864F-A9B2-DC1ACB087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66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B86400-28FE-45CF-8C7B-8076A0C5B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74" y="4138841"/>
            <a:ext cx="4800146" cy="12223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1800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  <a:p>
            <a:r>
              <a:rPr lang="en-GB" sz="1800" b="1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Convolutional neural networks</a:t>
            </a:r>
            <a:r>
              <a:rPr lang="en-GB" sz="1800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</a:t>
            </a:r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were proposed in the well-known 1998 research paper by Yann LeCun and Léon Bottou. </a:t>
            </a:r>
          </a:p>
          <a:p>
            <a:pPr marL="0" indent="0">
              <a:buNone/>
            </a:pPr>
            <a:endParaRPr lang="en-GB" sz="1800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CFF0F-B618-2640-BBB3-03627A5C84A8}"/>
              </a:ext>
            </a:extLst>
          </p:cNvPr>
          <p:cNvSpPr txBox="1"/>
          <p:nvPr/>
        </p:nvSpPr>
        <p:spPr>
          <a:xfrm>
            <a:off x="5341574" y="1131241"/>
            <a:ext cx="4800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In the late 1960s, computer vision began at universities which were pioneering artificial intelligence. It was meant to </a:t>
            </a:r>
            <a:r>
              <a:rPr lang="en-GB" b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mimic the human visual system.</a:t>
            </a:r>
            <a:endParaRPr lang="en-US" b="1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512B6-5137-DB49-BDB6-86E25DB6FA22}"/>
              </a:ext>
            </a:extLst>
          </p:cNvPr>
          <p:cNvSpPr txBox="1"/>
          <p:nvPr/>
        </p:nvSpPr>
        <p:spPr>
          <a:xfrm>
            <a:off x="715038" y="2699578"/>
            <a:ext cx="5529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In 1966,</a:t>
            </a:r>
            <a:r>
              <a:rPr lang="en-US" b="0" i="0">
                <a:solidFill>
                  <a:srgbClr val="353D45"/>
                </a:solidFill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 </a:t>
            </a:r>
            <a:r>
              <a:rPr lang="en-US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American computer scientist and co-founder of the MIT AI Lab </a:t>
            </a:r>
            <a:r>
              <a:rPr lang="en-US" b="1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Marvin Minsky</a:t>
            </a:r>
            <a:r>
              <a:rPr lang="en-US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made the first attempt to mimic the human brain </a:t>
            </a:r>
            <a:r>
              <a:rPr lang="en-GB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through a summer project, by attaching a camera to a computer and having it “describe what it saw”.</a:t>
            </a:r>
            <a:endParaRPr lang="en-US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5FF8407-0A8C-0C4A-899B-B77E9656D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17" y="2779511"/>
            <a:ext cx="1316173" cy="1317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8F03CC-7DB1-3743-89EF-5AB6A33477CD}"/>
              </a:ext>
            </a:extLst>
          </p:cNvPr>
          <p:cNvSpPr txBox="1"/>
          <p:nvPr/>
        </p:nvSpPr>
        <p:spPr>
          <a:xfrm>
            <a:off x="8449991" y="3145854"/>
            <a:ext cx="2691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/>
              <a:t>Marvin Minsky</a:t>
            </a:r>
          </a:p>
          <a:p>
            <a:pPr algn="l"/>
            <a:r>
              <a:rPr lang="en-GB" sz="1400"/>
              <a:t>Co-founder of MIT AI Lab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92275556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6694369-56E3-6843-AAF1-8AECBB282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A33D82-788A-4044-9DF1-11604419FF9E}"/>
              </a:ext>
            </a:extLst>
          </p:cNvPr>
          <p:cNvSpPr txBox="1"/>
          <p:nvPr/>
        </p:nvSpPr>
        <p:spPr>
          <a:xfrm>
            <a:off x="5415714" y="2899220"/>
            <a:ext cx="5773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In </a:t>
            </a:r>
            <a:r>
              <a:rPr lang="en-US" b="0" i="0" dirty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less than a decade, today's systems have reached </a:t>
            </a:r>
            <a:r>
              <a:rPr lang="en-US" b="1" i="0" dirty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99 percent accuracy from 50 percent</a:t>
            </a:r>
            <a:r>
              <a:rPr lang="en-US" b="0" i="0" dirty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 making them more accurate than humans at quickly reacting to visual inputs.</a:t>
            </a:r>
            <a:endParaRPr lang="en-GB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DE4C3-3C27-9642-B1F3-B1425565B2A5}"/>
              </a:ext>
            </a:extLst>
          </p:cNvPr>
          <p:cNvSpPr txBox="1"/>
          <p:nvPr/>
        </p:nvSpPr>
        <p:spPr>
          <a:xfrm>
            <a:off x="1308684" y="1403648"/>
            <a:ext cx="497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In 2012</a:t>
            </a:r>
            <a:r>
              <a:rPr lang="en-GB" sz="1800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,</a:t>
            </a:r>
            <a:r>
              <a:rPr lang="en-US" sz="1800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</a:t>
            </a:r>
            <a:r>
              <a:rPr lang="en-US" sz="1800" b="1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Google Brain</a:t>
            </a:r>
            <a:r>
              <a:rPr lang="en-US" sz="1800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built a neural network of 16,000 computer processors which could recognize pictures of cats using a deep learning algorithm.</a:t>
            </a:r>
            <a:endParaRPr lang="en-US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735537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D77160-3493-5148-84BA-AEBCDB8D3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" y="0"/>
            <a:ext cx="1219166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2C69DB-BD90-4146-A0E6-8DE28C2C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784" y="3003581"/>
            <a:ext cx="7130708" cy="850838"/>
          </a:xfrm>
        </p:spPr>
        <p:txBody>
          <a:bodyPr>
            <a:normAutofit fontScale="90%"/>
          </a:bodyPr>
          <a:lstStyle/>
          <a:p>
            <a:r>
              <a:rPr lang="en-GB" sz="3600" dirty="0">
                <a:solidFill>
                  <a:schemeClr val="accent1">
                    <a:lumMod val="60%"/>
                    <a:lumOff val="40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Computer Vision &amp;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242254806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16FC7A4-0070-C645-9DDE-6E9C926C7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67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681BD-12C6-4641-A3DF-9E199F90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Difference between image processing and computer vision: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2339-0611-0041-84F9-240E08D1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310" y="3807643"/>
            <a:ext cx="4924520" cy="74114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1800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  <a:p>
            <a:pPr marL="0" indent="0">
              <a:buNone/>
            </a:pPr>
            <a:endParaRPr lang="en-GB" sz="1800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  <a:p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 given computer vision system may require image processing to be applied to raw input.</a:t>
            </a:r>
            <a:endParaRPr lang="en-US" sz="1800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A3F15-4011-AD41-980F-3F4AD38CDE1A}"/>
              </a:ext>
            </a:extLst>
          </p:cNvPr>
          <p:cNvSpPr txBox="1"/>
          <p:nvPr/>
        </p:nvSpPr>
        <p:spPr>
          <a:xfrm>
            <a:off x="1333486" y="1896510"/>
            <a:ext cx="4762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Image processing is the process of </a:t>
            </a:r>
            <a:r>
              <a:rPr lang="en-GB" sz="1800" b="1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creating a new image from an existing image,</a:t>
            </a:r>
            <a:r>
              <a:rPr lang="en-GB" sz="18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typically simplifying or enhancing the content in some way.</a:t>
            </a:r>
            <a:endParaRPr lang="en-US" dirty="0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6B931-E447-994D-A54F-92A0A5334D02}"/>
              </a:ext>
            </a:extLst>
          </p:cNvPr>
          <p:cNvSpPr txBox="1"/>
          <p:nvPr/>
        </p:nvSpPr>
        <p:spPr>
          <a:xfrm>
            <a:off x="6512310" y="2796888"/>
            <a:ext cx="4554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It is a type of digital signal processing and is not concerned with understanding the content of an image.</a:t>
            </a:r>
            <a:endParaRPr lang="en-US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87FBF-9F19-2640-93A5-1B3863B08612}"/>
              </a:ext>
            </a:extLst>
          </p:cNvPr>
          <p:cNvSpPr txBox="1"/>
          <p:nvPr/>
        </p:nvSpPr>
        <p:spPr>
          <a:xfrm>
            <a:off x="1333486" y="3807643"/>
            <a:ext cx="4356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Computer vision helps to gain </a:t>
            </a:r>
            <a:r>
              <a:rPr lang="en-GB" sz="1800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 </a:t>
            </a:r>
            <a:r>
              <a:rPr lang="en-US" sz="1800" b="1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high-level of understanding</a:t>
            </a:r>
            <a:r>
              <a:rPr lang="en-US" sz="1800" b="0" i="0">
                <a:effectLst/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from images or videos.</a:t>
            </a:r>
            <a:endParaRPr lang="en-US">
              <a:latin typeface="Source Sans Pro Light" panose="020B0503030403020204" pitchFamily="34" charset="0"/>
              <a:ea typeface="Source Sans Pro Light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9085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BFEB8DE-4121-3A43-9A75-39F048036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67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E21D7-1126-440E-99DB-46D7E64B557F}"/>
              </a:ext>
            </a:extLst>
          </p:cNvPr>
          <p:cNvSpPr txBox="1"/>
          <p:nvPr/>
        </p:nvSpPr>
        <p:spPr>
          <a:xfrm>
            <a:off x="1431262" y="4446936"/>
            <a:ext cx="421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Google Sans" panose="020B0503030502040204" pitchFamily="34" charset="0"/>
                <a:ea typeface="Source Sans Pro SemiBold" panose="020B0503030403020204" pitchFamily="34" charset="0"/>
              </a:rPr>
              <a:t>Image processing</a:t>
            </a:r>
            <a:endParaRPr lang="en-SD" sz="3600" b="1" dirty="0">
              <a:latin typeface="Google Sans" panose="020B0503030502040204" pitchFamily="34" charset="0"/>
              <a:ea typeface="Source Sans Pro SemiBold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9EB4D-C1DD-4722-A082-81CCD323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49" y="1042275"/>
            <a:ext cx="5286275" cy="2556907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F920847-4095-904A-BA54-4EC86BDF5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28" y="3401313"/>
            <a:ext cx="3452810" cy="20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45357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7530989-1FFE-AD47-8464-63CBF096F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" y="0"/>
            <a:ext cx="1219166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CF037C-23A7-496A-BE1E-29B745AC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29" y="3003581"/>
            <a:ext cx="6028739" cy="850838"/>
          </a:xfrm>
        </p:spPr>
        <p:txBody>
          <a:bodyPr>
            <a:normAutofit fontScale="90%"/>
          </a:bodyPr>
          <a:lstStyle/>
          <a:p>
            <a:r>
              <a:rPr lang="en-GB" sz="3600" dirty="0">
                <a:solidFill>
                  <a:schemeClr val="accent1">
                    <a:lumMod val="60%"/>
                    <a:lumOff val="40%"/>
                  </a:schemeClr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</a:rPr>
              <a:t>Computer Vision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42190123"/>
      </p:ext>
    </p:extLst>
  </p:cSld>
  <p:clrMapOvr>
    <a:masterClrMapping/>
  </p:clrMapOvr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Retrospect</Template>
  <TotalTime>1199</TotalTime>
  <Words>767</Words>
  <Application>Microsoft Office PowerPoint</Application>
  <PresentationFormat>Widescreen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Google Sans</vt:lpstr>
      <vt:lpstr>Source Sans Pro Black</vt:lpstr>
      <vt:lpstr>Source Sans Pro Light</vt:lpstr>
      <vt:lpstr>Source Sans Pro SemiBold</vt:lpstr>
      <vt:lpstr>Office Theme</vt:lpstr>
      <vt:lpstr>Computer Vision</vt:lpstr>
      <vt:lpstr>What is Computer Vision?</vt:lpstr>
      <vt:lpstr>Computer vision History</vt:lpstr>
      <vt:lpstr>PowerPoint Presentation</vt:lpstr>
      <vt:lpstr>PowerPoint Presentation</vt:lpstr>
      <vt:lpstr>Computer Vision &amp; Image Processing</vt:lpstr>
      <vt:lpstr>Difference between image processing and computer vision:</vt:lpstr>
      <vt:lpstr>PowerPoint Presentation</vt:lpstr>
      <vt:lpstr>Computer Vision Applications</vt:lpstr>
      <vt:lpstr>PowerPoint Presentation</vt:lpstr>
      <vt:lpstr>PowerPoint Presentation</vt:lpstr>
      <vt:lpstr>PowerPoint Presentation</vt:lpstr>
      <vt:lpstr>PowerPoint Presentation</vt:lpstr>
      <vt:lpstr>Computer Vision Tools</vt:lpstr>
      <vt:lpstr>Scikit-image: is a collection of algorithms for image processing.</vt:lpstr>
      <vt:lpstr>Computer Vision Use Cases</vt:lpstr>
      <vt:lpstr>PowerPoint Presentation</vt:lpstr>
      <vt:lpstr>PowerPoint Presentation</vt:lpstr>
      <vt:lpstr>Image Representation</vt:lpstr>
      <vt:lpstr>PowerPoint Presentation</vt:lpstr>
      <vt:lpstr>PowerPoint Presentation</vt:lpstr>
      <vt:lpstr>Computer Vision Pipeline</vt:lpstr>
      <vt:lpstr>PowerPoint Presentation</vt:lpstr>
      <vt:lpstr>How images flow through computer vision pipeline: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Dina Ehab</dc:creator>
  <cp:lastModifiedBy>Abdulmajid Ali</cp:lastModifiedBy>
  <cp:revision>33</cp:revision>
  <dcterms:created xsi:type="dcterms:W3CDTF">2021-10-06T22:44:04Z</dcterms:created>
  <dcterms:modified xsi:type="dcterms:W3CDTF">2021-10-12T11:49:29Z</dcterms:modified>
</cp:coreProperties>
</file>